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Default Extension="mp4" ContentType="video/unknown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57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300" r:id="rId21"/>
    <p:sldId id="301" r:id="rId22"/>
    <p:sldId id="302" r:id="rId23"/>
    <p:sldId id="303" r:id="rId24"/>
    <p:sldId id="304" r:id="rId25"/>
    <p:sldId id="306" r:id="rId26"/>
    <p:sldId id="307" r:id="rId27"/>
    <p:sldId id="308" r:id="rId28"/>
    <p:sldId id="309" r:id="rId29"/>
    <p:sldId id="310" r:id="rId30"/>
    <p:sldId id="286" r:id="rId31"/>
    <p:sldId id="257" r:id="rId32"/>
    <p:sldId id="259" r:id="rId33"/>
    <p:sldId id="260" r:id="rId34"/>
    <p:sldId id="262" r:id="rId35"/>
    <p:sldId id="263" r:id="rId36"/>
    <p:sldId id="261" r:id="rId37"/>
    <p:sldId id="264" r:id="rId38"/>
    <p:sldId id="265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64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-3584" y="-10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37F0D-2751-D343-8950-EB367AA0EFAC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F2C5-7822-E741-BA4A-8CCABE709E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7582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4FBA7-01D3-6644-9160-09B11EB84874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9D359-AFED-A644-A540-D748BE9CFD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064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656667"/>
            <a:ext cx="9144000" cy="22084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>
              <a:gd name="connsiteX0" fmla="*/ 0 w 5760"/>
              <a:gd name="connsiteY0" fmla="*/ 745 h 1331"/>
              <a:gd name="connsiteX1" fmla="*/ 0 w 5760"/>
              <a:gd name="connsiteY1" fmla="*/ 1331 h 1331"/>
              <a:gd name="connsiteX2" fmla="*/ 5760 w 5760"/>
              <a:gd name="connsiteY2" fmla="*/ 1331 h 1331"/>
              <a:gd name="connsiteX3" fmla="*/ 5760 w 5760"/>
              <a:gd name="connsiteY3" fmla="*/ 0 h 1331"/>
              <a:gd name="connsiteX4" fmla="*/ 0 w 5760"/>
              <a:gd name="connsiteY4" fmla="*/ 745 h 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" h="1331">
                <a:moveTo>
                  <a:pt x="0" y="745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825"/>
                  <a:pt x="0" y="745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07172" y="0"/>
            <a:ext cx="4800559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  <a:gd name="connsiteX0" fmla="*/ 1710 w 2668"/>
              <a:gd name="connsiteY0" fmla="*/ 9 h 4329"/>
              <a:gd name="connsiteX1" fmla="*/ 1710 w 2668"/>
              <a:gd name="connsiteY1" fmla="*/ 4329 h 4329"/>
              <a:gd name="connsiteX2" fmla="*/ 0 w 2668"/>
              <a:gd name="connsiteY2" fmla="*/ 4327 h 4329"/>
              <a:gd name="connsiteX3" fmla="*/ 586 w 2668"/>
              <a:gd name="connsiteY3" fmla="*/ 0 h 4329"/>
              <a:gd name="connsiteX4" fmla="*/ 1710 w 2668"/>
              <a:gd name="connsiteY4" fmla="*/ 9 h 4329"/>
              <a:gd name="connsiteX0" fmla="*/ 1983 w 2941"/>
              <a:gd name="connsiteY0" fmla="*/ 9 h 4329"/>
              <a:gd name="connsiteX1" fmla="*/ 1983 w 2941"/>
              <a:gd name="connsiteY1" fmla="*/ 4329 h 4329"/>
              <a:gd name="connsiteX2" fmla="*/ 0 w 2941"/>
              <a:gd name="connsiteY2" fmla="*/ 4327 h 4329"/>
              <a:gd name="connsiteX3" fmla="*/ 859 w 2941"/>
              <a:gd name="connsiteY3" fmla="*/ 0 h 4329"/>
              <a:gd name="connsiteX4" fmla="*/ 1983 w 2941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" h="4329">
                <a:moveTo>
                  <a:pt x="1983" y="9"/>
                </a:moveTo>
                <a:lnTo>
                  <a:pt x="1983" y="4329"/>
                </a:lnTo>
                <a:lnTo>
                  <a:pt x="0" y="4327"/>
                </a:lnTo>
                <a:cubicBezTo>
                  <a:pt x="1084" y="3574"/>
                  <a:pt x="2941" y="1734"/>
                  <a:pt x="859" y="0"/>
                </a:cubicBezTo>
                <a:lnTo>
                  <a:pt x="1983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156075F-4A9B-B74C-AF6E-9523FF3D90F8}" type="datetimeFigureOut">
              <a:rPr lang="en-US" smtClean="0"/>
              <a:pPr/>
              <a:t>2/20/16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3A4D9FF-6127-2743-939F-65DC50F54CF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SR7B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4281" y="5916932"/>
            <a:ext cx="931333" cy="931333"/>
          </a:xfrm>
          <a:prstGeom prst="rect">
            <a:avLst/>
          </a:prstGeom>
        </p:spPr>
      </p:pic>
      <p:pic>
        <p:nvPicPr>
          <p:cNvPr id="11" name="Picture 10" descr="v-NfHIMQUOtj0cNsutVgtBdIls9Ve-xC7wiCHo8GYdw.png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449" y="5340094"/>
            <a:ext cx="1860551" cy="1447095"/>
          </a:xfrm>
          <a:prstGeom prst="rect">
            <a:avLst/>
          </a:prstGeom>
          <a:noFill/>
          <a:ln>
            <a:noFill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NULL"/><Relationship Id="rId4" Type="http://schemas.openxmlformats.org/officeDocument/2006/relationships/image" Target="../media/image4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NULL"/><Relationship Id="rId4" Type="http://schemas.openxmlformats.org/officeDocument/2006/relationships/image" Target="../media/image6.png"/><Relationship Id="rId1" Type="http://schemas.openxmlformats.org/officeDocument/2006/relationships/video" Target="../media/media3.mp4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image" Target="../media/image10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XP9GZH6ZyHYb2kWn34OaAZTxs_NsRuKySI7mpo1vS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65" y="2349569"/>
            <a:ext cx="6463862" cy="291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ones who see things differently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7549" y="5639492"/>
            <a:ext cx="6349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“To be yourself in a world that is constantly trying to make you something else is the greatest accomplishment.” Ralph Waldo Emerson</a:t>
            </a:r>
          </a:p>
        </p:txBody>
      </p:sp>
      <p:pic>
        <p:nvPicPr>
          <p:cNvPr id="3" name="Apple - Think Different - Full Version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812" y="1516813"/>
            <a:ext cx="697098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15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your questions to find the good in all things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1054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It’s not about lacking resources, its about lacking resourcefulness.</a:t>
            </a:r>
          </a:p>
          <a:p>
            <a:r>
              <a:rPr lang="en-US" dirty="0" smtClean="0"/>
              <a:t>Find the good in this story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5301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Don’t wish that it was easier, wish that you were better. </a:t>
            </a:r>
          </a:p>
          <a:p>
            <a:r>
              <a:rPr lang="en-US" dirty="0" smtClean="0"/>
              <a:t>Don’t wish for less problems, wish for more skills.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96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2: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can always greet our obstacles with: </a:t>
            </a:r>
          </a:p>
          <a:p>
            <a:r>
              <a:rPr lang="en-US" dirty="0" smtClean="0"/>
              <a:t>Energy</a:t>
            </a:r>
          </a:p>
          <a:p>
            <a:r>
              <a:rPr lang="en-US" dirty="0" smtClean="0"/>
              <a:t>Persistence</a:t>
            </a:r>
          </a:p>
          <a:p>
            <a:r>
              <a:rPr lang="en-US" dirty="0" smtClean="0"/>
              <a:t>Resilience</a:t>
            </a:r>
          </a:p>
          <a:p>
            <a:r>
              <a:rPr lang="en-US" dirty="0" smtClean="0"/>
              <a:t>Strategy</a:t>
            </a:r>
          </a:p>
          <a:p>
            <a:r>
              <a:rPr lang="en-US" dirty="0" smtClean="0"/>
              <a:t>Craftiness</a:t>
            </a:r>
          </a:p>
          <a:p>
            <a:r>
              <a:rPr lang="en-US" dirty="0" smtClean="0"/>
              <a:t>Eye toward opportunity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Avoid greeting obstacles with: </a:t>
            </a:r>
          </a:p>
          <a:p>
            <a:r>
              <a:rPr lang="en-US" dirty="0" smtClean="0"/>
              <a:t>Procrastination</a:t>
            </a:r>
          </a:p>
          <a:p>
            <a:r>
              <a:rPr lang="en-US" dirty="0" smtClean="0"/>
              <a:t>Excuses</a:t>
            </a:r>
          </a:p>
          <a:p>
            <a:r>
              <a:rPr lang="en-US" dirty="0" smtClean="0"/>
              <a:t>Negative thinking</a:t>
            </a:r>
          </a:p>
          <a:p>
            <a:r>
              <a:rPr lang="en-US" dirty="0" smtClean="0"/>
              <a:t>Preconceived notions of what is and is not possible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573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Moving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“We must all either wear out or rust out, every one of us. My choice is to wear out.” –Theodore Roosevelt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You are a perfect reflection of your past choices. </a:t>
            </a:r>
          </a:p>
          <a:p>
            <a:r>
              <a:rPr lang="en-US" dirty="0" smtClean="0"/>
              <a:t>Action often creates opportunity. </a:t>
            </a:r>
          </a:p>
          <a:p>
            <a:r>
              <a:rPr lang="en-US" dirty="0" smtClean="0"/>
              <a:t>There is never a point in your life where it is the right time to do a great things.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043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can make one guarantee, it is that things will go wrong. The only way we can deal with this reality is anticipate it or prepare for it. </a:t>
            </a:r>
          </a:p>
          <a:p>
            <a:r>
              <a:rPr lang="en-US" dirty="0" smtClean="0"/>
              <a:t>If things going wrong comes as a surprise to you, you will be miserable.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953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Art of Acquiescence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1860" y="1592478"/>
            <a:ext cx="4312140" cy="4980400"/>
          </a:xfrm>
        </p:spPr>
        <p:txBody>
          <a:bodyPr>
            <a:normAutofit/>
          </a:bodyPr>
          <a:lstStyle/>
          <a:p>
            <a:r>
              <a:rPr lang="en-US" dirty="0" smtClean="0"/>
              <a:t>Traffic signals: Red, Yellow, Green. Don’t take them personally. </a:t>
            </a:r>
          </a:p>
          <a:p>
            <a:r>
              <a:rPr lang="en-US" dirty="0"/>
              <a:t>O</a:t>
            </a:r>
            <a:r>
              <a:rPr lang="en-US" dirty="0" smtClean="0"/>
              <a:t>ver a long enough time horizon most obstacles are just blips—they are a pebble in the stream of life. </a:t>
            </a:r>
            <a:endParaRPr lang="en-US" dirty="0"/>
          </a:p>
        </p:txBody>
      </p:sp>
      <p:pic>
        <p:nvPicPr>
          <p:cNvPr id="4" name="Picture 3" descr="Screen Shot 2016-02-15 at 7.1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41007" y="1592478"/>
            <a:ext cx="4490853" cy="33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208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 What Happens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Love whatever happens to you. Face challenges with unfailing cheerfulness. </a:t>
            </a:r>
          </a:p>
          <a:p>
            <a:r>
              <a:rPr lang="en-US" dirty="0" smtClean="0"/>
              <a:t>Love is the act of turning what we must do, into something that we get to do.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349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Perseverance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Perseverance vs. Persistence</a:t>
            </a:r>
          </a:p>
          <a:p>
            <a:pPr lvl="1"/>
            <a:r>
              <a:rPr lang="en-US" dirty="0" smtClean="0"/>
              <a:t>Action </a:t>
            </a:r>
            <a:r>
              <a:rPr lang="en-US" dirty="0" err="1" smtClean="0"/>
              <a:t>vs</a:t>
            </a:r>
            <a:r>
              <a:rPr lang="en-US" dirty="0" smtClean="0"/>
              <a:t> will</a:t>
            </a:r>
          </a:p>
          <a:p>
            <a:pPr lvl="1"/>
            <a:r>
              <a:rPr lang="en-US" dirty="0" smtClean="0"/>
              <a:t>One is energy the other is endurance</a:t>
            </a:r>
          </a:p>
          <a:p>
            <a:r>
              <a:rPr lang="en-US" dirty="0" smtClean="0"/>
              <a:t>Somehow, someway, someday, nothing will stop you.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7617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Meditate on your Morality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789" y="6136582"/>
            <a:ext cx="7768211" cy="815484"/>
          </a:xfrm>
        </p:spPr>
        <p:txBody>
          <a:bodyPr>
            <a:normAutofit/>
          </a:bodyPr>
          <a:lstStyle/>
          <a:p>
            <a:r>
              <a:rPr lang="en-US" dirty="0" smtClean="0"/>
              <a:t>Let the clock invigorate your action.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atch Adam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792" y="124121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05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conquered, prepare to start again. </a:t>
            </a:r>
          </a:p>
          <a:p>
            <a:r>
              <a:rPr lang="en-US" dirty="0" smtClean="0"/>
              <a:t>Passing one obstacles simply says you are worthy of more obstacles (Star, Life, Eagle). </a:t>
            </a:r>
          </a:p>
          <a:p>
            <a:r>
              <a:rPr lang="en-US" dirty="0" smtClean="0"/>
              <a:t>Each time you will develop strength, wisdom, and perspective. </a:t>
            </a:r>
          </a:p>
          <a:p>
            <a:r>
              <a:rPr lang="en-US" dirty="0" smtClean="0"/>
              <a:t>Seek new peaks, both in the outside world and in your inner world.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353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1976980"/>
            <a:ext cx="6480048" cy="2301240"/>
          </a:xfrm>
        </p:spPr>
        <p:txBody>
          <a:bodyPr>
            <a:normAutofit/>
          </a:bodyPr>
          <a:lstStyle/>
          <a:p>
            <a:r>
              <a:rPr lang="en-US" dirty="0" smtClean="0"/>
              <a:t>Overcoming Obstacles</a:t>
            </a:r>
            <a:br>
              <a:rPr lang="en-US" dirty="0" smtClean="0"/>
            </a:br>
            <a:r>
              <a:rPr lang="en-US" sz="2200" dirty="0"/>
              <a:t>A</a:t>
            </a:r>
            <a:r>
              <a:rPr lang="en-US" sz="2200" dirty="0" smtClean="0"/>
              <a:t>llowing the Obstacle to become the Way	</a:t>
            </a:r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8386" y="2963275"/>
            <a:ext cx="6480048" cy="1752600"/>
          </a:xfrm>
        </p:spPr>
        <p:txBody>
          <a:bodyPr/>
          <a:lstStyle/>
          <a:p>
            <a:r>
              <a:rPr lang="en-US" dirty="0" smtClean="0"/>
              <a:t>With Jordan Hitchens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8169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Communicating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your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561"/>
            <a:ext cx="7108398" cy="2335267"/>
          </a:xfrm>
        </p:spPr>
        <p:txBody>
          <a:bodyPr/>
          <a:lstStyle/>
          <a:p>
            <a:pPr algn="just"/>
            <a:r>
              <a:rPr lang="en-US" dirty="0" smtClean="0"/>
              <a:t>“Leadership is the art of getting someone else to do something you want done because he wants to do it.”</a:t>
            </a:r>
            <a:endParaRPr lang="en-US" dirty="0"/>
          </a:p>
          <a:p>
            <a:pPr lvl="5"/>
            <a:r>
              <a:rPr lang="en-US" dirty="0" smtClean="0"/>
              <a:t>Dwight D. Eisenhower</a:t>
            </a:r>
          </a:p>
        </p:txBody>
      </p:sp>
      <p:pic>
        <p:nvPicPr>
          <p:cNvPr id="4" name="Picture 3" descr="eisenhow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08788" y="3769828"/>
            <a:ext cx="3118694" cy="19791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your vision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us your pictures!</a:t>
            </a:r>
          </a:p>
          <a:p>
            <a:pPr lvl="1"/>
            <a:r>
              <a:rPr lang="en-US" dirty="0" smtClean="0"/>
              <a:t>Take out the picture you drew last night</a:t>
            </a:r>
          </a:p>
          <a:p>
            <a:pPr lvl="1"/>
            <a:r>
              <a:rPr lang="en-US" dirty="0" smtClean="0"/>
              <a:t>Tells us about your vision</a:t>
            </a:r>
          </a:p>
          <a:p>
            <a:pPr lvl="2"/>
            <a:r>
              <a:rPr lang="en-US" dirty="0" smtClean="0"/>
              <a:t>What are you trying to communicate?</a:t>
            </a:r>
          </a:p>
          <a:p>
            <a:pPr lvl="2"/>
            <a:r>
              <a:rPr lang="en-US" dirty="0" smtClean="0"/>
              <a:t>Why this vision?</a:t>
            </a:r>
          </a:p>
          <a:p>
            <a:pPr lvl="2"/>
            <a:r>
              <a:rPr lang="en-US" dirty="0" smtClean="0"/>
              <a:t>How would you communicate this to 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2981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578"/>
            <a:ext cx="7467600" cy="1143000"/>
          </a:xfrm>
        </p:spPr>
        <p:txBody>
          <a:bodyPr/>
          <a:lstStyle/>
          <a:p>
            <a:r>
              <a:rPr lang="en-US" dirty="0" smtClean="0"/>
              <a:t>Implementing the Vision</a:t>
            </a:r>
            <a:endParaRPr lang="en-US" dirty="0"/>
          </a:p>
        </p:txBody>
      </p:sp>
      <p:pic>
        <p:nvPicPr>
          <p:cNvPr id="5" name="Content Placeholder 4" descr="Kim Twitter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5215" b="15215"/>
          <a:stretch>
            <a:fillRect/>
          </a:stretch>
        </p:blipFill>
        <p:spPr>
          <a:xfrm>
            <a:off x="618170" y="1202976"/>
            <a:ext cx="3657600" cy="4708525"/>
          </a:xfrm>
        </p:spPr>
      </p:pic>
      <p:pic>
        <p:nvPicPr>
          <p:cNvPr id="6" name="Content Placeholder 5" descr="Yeezy Twitter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5215" b="15215"/>
          <a:stretch>
            <a:fillRect/>
          </a:stretch>
        </p:blipFill>
        <p:spPr>
          <a:xfrm>
            <a:off x="4982623" y="1202976"/>
            <a:ext cx="3657600" cy="4708525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048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art of communication is the language of leadership.”</a:t>
            </a:r>
          </a:p>
          <a:p>
            <a:pPr lvl="4"/>
            <a:r>
              <a:rPr lang="en-US" dirty="0" smtClean="0"/>
              <a:t>James </a:t>
            </a:r>
            <a:r>
              <a:rPr lang="en-US" dirty="0" err="1" smtClean="0"/>
              <a:t>Humes</a:t>
            </a:r>
            <a:r>
              <a:rPr lang="en-US" dirty="0" smtClean="0"/>
              <a:t>, Presidential speechwriter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053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accountability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Topic: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was a time you let someone down?</a:t>
            </a:r>
          </a:p>
          <a:p>
            <a:pPr lvl="1"/>
            <a:r>
              <a:rPr lang="en-US" dirty="0" smtClean="0"/>
              <a:t>What could you have done differently?</a:t>
            </a:r>
          </a:p>
          <a:p>
            <a:pPr lvl="1"/>
            <a:r>
              <a:rPr lang="en-US" dirty="0" smtClean="0"/>
              <a:t>What lessons did you learn?</a:t>
            </a:r>
          </a:p>
          <a:p>
            <a:pPr lvl="1"/>
            <a:r>
              <a:rPr lang="en-US" dirty="0" smtClean="0"/>
              <a:t>How did you address it?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“Your greatest source of power is your ability to change how people feel.</a:t>
            </a:r>
          </a:p>
          <a:p>
            <a:pPr lvl="4"/>
            <a:r>
              <a:rPr lang="en-US" dirty="0" smtClean="0"/>
              <a:t>Jeff </a:t>
            </a:r>
            <a:r>
              <a:rPr lang="en-US" dirty="0" err="1" smtClean="0"/>
              <a:t>Grimshaw</a:t>
            </a:r>
            <a:r>
              <a:rPr lang="en-US" dirty="0" smtClean="0"/>
              <a:t> &amp; Gregg Baron, </a:t>
            </a:r>
            <a:r>
              <a:rPr lang="en-US" i="1" dirty="0" smtClean="0"/>
              <a:t>Leadership Without Excuses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79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 culture of accountability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Clearly communicate expectations</a:t>
            </a:r>
          </a:p>
          <a:p>
            <a:endParaRPr lang="en-US" dirty="0"/>
          </a:p>
          <a:p>
            <a:r>
              <a:rPr lang="en-US" dirty="0" smtClean="0"/>
              <a:t>Promote ownership</a:t>
            </a:r>
          </a:p>
          <a:p>
            <a:endParaRPr lang="en-US" dirty="0"/>
          </a:p>
          <a:p>
            <a:r>
              <a:rPr lang="en-US" dirty="0" smtClean="0"/>
              <a:t>Provide constructive feedback</a:t>
            </a:r>
          </a:p>
          <a:p>
            <a:endParaRPr lang="en-US" dirty="0"/>
          </a:p>
          <a:p>
            <a:r>
              <a:rPr lang="en-US" dirty="0" smtClean="0"/>
              <a:t>Follow up!!!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37442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play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Scenario: You’re the Chief </a:t>
            </a:r>
            <a:r>
              <a:rPr lang="en-US" dirty="0" err="1" smtClean="0"/>
              <a:t>Elangomat</a:t>
            </a:r>
            <a:r>
              <a:rPr lang="en-US" dirty="0" smtClean="0"/>
              <a:t> for your lodge’s Ordeal and you’re meeting with a first-time </a:t>
            </a:r>
            <a:r>
              <a:rPr lang="en-US" dirty="0" err="1" smtClean="0"/>
              <a:t>elangomat</a:t>
            </a:r>
            <a:r>
              <a:rPr lang="en-US" dirty="0"/>
              <a:t> </a:t>
            </a:r>
            <a:r>
              <a:rPr lang="en-US" dirty="0" smtClean="0"/>
              <a:t>to go over his role for the weekend.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881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39" y="1280194"/>
            <a:ext cx="4469447" cy="4845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14 Year Old Eagle Scout</a:t>
            </a:r>
          </a:p>
          <a:p>
            <a:r>
              <a:rPr lang="en-US" dirty="0" smtClean="0"/>
              <a:t>15 Year Old Vigil Member</a:t>
            </a:r>
          </a:p>
          <a:p>
            <a:r>
              <a:rPr lang="en-US" dirty="0" smtClean="0"/>
              <a:t>Never a lodge chief</a:t>
            </a:r>
          </a:p>
          <a:p>
            <a:r>
              <a:rPr lang="en-US" dirty="0" smtClean="0"/>
              <a:t>Section Vice Chief @ 17</a:t>
            </a:r>
          </a:p>
          <a:p>
            <a:r>
              <a:rPr lang="en-US" dirty="0" smtClean="0"/>
              <a:t>Section Chief @ 18</a:t>
            </a:r>
          </a:p>
          <a:p>
            <a:r>
              <a:rPr lang="en-US" dirty="0" smtClean="0"/>
              <a:t>National Vice Chief @18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11554" y="1280194"/>
            <a:ext cx="4280131" cy="48459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34 Years Old, 1981</a:t>
            </a:r>
          </a:p>
          <a:p>
            <a:r>
              <a:rPr lang="en-US" dirty="0" smtClean="0"/>
              <a:t>Married to Megan Hitchens</a:t>
            </a:r>
          </a:p>
          <a:p>
            <a:r>
              <a:rPr lang="en-US" dirty="0" smtClean="0"/>
              <a:t>10 month old son: Henson</a:t>
            </a:r>
          </a:p>
          <a:p>
            <a:r>
              <a:rPr lang="en-US" dirty="0" smtClean="0"/>
              <a:t>Work in the Operating Room</a:t>
            </a:r>
          </a:p>
          <a:p>
            <a:r>
              <a:rPr lang="en-US" dirty="0" smtClean="0"/>
              <a:t>I’d like to be your friend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2820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050" y="1428823"/>
            <a:ext cx="6480048" cy="2301240"/>
          </a:xfrm>
        </p:spPr>
        <p:txBody>
          <a:bodyPr/>
          <a:lstStyle/>
          <a:p>
            <a:r>
              <a:rPr lang="en-US" dirty="0" smtClean="0"/>
              <a:t>Inspirational 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049" y="3731846"/>
            <a:ext cx="7489167" cy="1752600"/>
          </a:xfrm>
        </p:spPr>
        <p:txBody>
          <a:bodyPr/>
          <a:lstStyle/>
          <a:p>
            <a:r>
              <a:rPr lang="en-US" dirty="0" smtClean="0"/>
              <a:t>Burn Your  Boat, Push on Failure, How are you following the rules? 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Burn the Boats!</a:t>
            </a:r>
            <a:endParaRPr lang="en-US" dirty="0"/>
          </a:p>
        </p:txBody>
      </p:sp>
      <p:pic>
        <p:nvPicPr>
          <p:cNvPr id="4" name="Andy Andrews - Hernando Cortez &amp;amp; Burn the Boat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227" y="1289049"/>
            <a:ext cx="7092117" cy="531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869689" y="1106619"/>
            <a:ext cx="2480848" cy="4687954"/>
            <a:chOff x="2869689" y="1106619"/>
            <a:chExt cx="2480848" cy="468795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64973" y="1106619"/>
              <a:ext cx="0" cy="38194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endCxn id="13" idx="0"/>
            </p:cNvCxnSpPr>
            <p:nvPr/>
          </p:nvCxnSpPr>
          <p:spPr>
            <a:xfrm flipH="1">
              <a:off x="4071265" y="1106619"/>
              <a:ext cx="793708" cy="35953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4" idx="0"/>
            </p:cNvCxnSpPr>
            <p:nvPr/>
          </p:nvCxnSpPr>
          <p:spPr>
            <a:xfrm flipH="1">
              <a:off x="3355253" y="1106619"/>
              <a:ext cx="1509721" cy="33758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379410" y="4907410"/>
              <a:ext cx="971127" cy="8871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85701" y="4701961"/>
              <a:ext cx="971127" cy="8871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69689" y="4482505"/>
              <a:ext cx="971127" cy="8871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H="1">
            <a:off x="2745301" y="1106619"/>
            <a:ext cx="2119672" cy="32451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191029" y="4191323"/>
            <a:ext cx="971127" cy="8871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864974" y="1106619"/>
            <a:ext cx="634966" cy="3698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470718" y="4191322"/>
            <a:ext cx="971127" cy="8871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864974" y="1106619"/>
            <a:ext cx="1916886" cy="3084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810733" y="4508834"/>
            <a:ext cx="971127" cy="8871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4864974" y="1106619"/>
            <a:ext cx="1281918" cy="340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175765" y="4804685"/>
            <a:ext cx="971127" cy="8871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4682887" y="5098851"/>
            <a:ext cx="364172" cy="209183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199900" y="1646155"/>
            <a:ext cx="3292488" cy="4735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Failure</a:t>
            </a:r>
          </a:p>
          <a:p>
            <a:pPr marL="0" indent="0">
              <a:buNone/>
            </a:pPr>
            <a:r>
              <a:rPr lang="en-US" sz="3600" dirty="0" smtClean="0"/>
              <a:t>Rejection</a:t>
            </a:r>
          </a:p>
          <a:p>
            <a:pPr marL="0" indent="0">
              <a:buNone/>
            </a:pPr>
            <a:r>
              <a:rPr lang="en-US" sz="3600" dirty="0" smtClean="0"/>
              <a:t>Defeat</a:t>
            </a:r>
          </a:p>
          <a:p>
            <a:pPr marL="0" indent="0">
              <a:buNone/>
            </a:pPr>
            <a:r>
              <a:rPr lang="en-US" sz="3600" dirty="0" smtClean="0"/>
              <a:t>Pain</a:t>
            </a:r>
          </a:p>
          <a:p>
            <a:pPr marL="0" indent="0">
              <a:buNone/>
            </a:pPr>
            <a:r>
              <a:rPr lang="en-US" sz="3600" dirty="0" smtClean="0"/>
              <a:t>Sadness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/>
          </p:nvPr>
        </p:nvSpPr>
        <p:spPr>
          <a:xfrm>
            <a:off x="5303846" y="1754263"/>
            <a:ext cx="3840153" cy="5478424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Success</a:t>
            </a:r>
          </a:p>
          <a:p>
            <a:pPr marL="0" indent="0" algn="r"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Acceptance</a:t>
            </a:r>
          </a:p>
          <a:p>
            <a:pPr marL="0" indent="0" algn="r"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Happiness</a:t>
            </a:r>
          </a:p>
          <a:p>
            <a:pPr marL="0" indent="0" algn="r"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Victory</a:t>
            </a:r>
          </a:p>
          <a:p>
            <a:pPr marL="0" indent="0" algn="r"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Joy</a:t>
            </a:r>
          </a:p>
          <a:p>
            <a:pPr marL="0" indent="0" algn="r">
              <a:buNone/>
            </a:pPr>
            <a:endParaRPr lang="en-US" sz="3600" dirty="0" smtClean="0">
              <a:solidFill>
                <a:srgbClr val="FFFFFF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42028" y="290481"/>
            <a:ext cx="8229600" cy="8386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Pendulum of Life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5179" y="6381370"/>
            <a:ext cx="249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Your Comfort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559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Take This Test</a:t>
            </a:r>
            <a:endParaRPr lang="en-US" dirty="0"/>
          </a:p>
        </p:txBody>
      </p:sp>
      <p:pic>
        <p:nvPicPr>
          <p:cNvPr id="5" name="Content Placeholder 4" descr="Screen Shot 2016-02-06 at 9.30.04 A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0037" r="100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</a:p>
          <a:p>
            <a:pPr lvl="1"/>
            <a:r>
              <a:rPr lang="en-US" dirty="0" smtClean="0"/>
              <a:t>Lines must be straight</a:t>
            </a:r>
          </a:p>
          <a:p>
            <a:pPr lvl="1"/>
            <a:r>
              <a:rPr lang="en-US" dirty="0" smtClean="0"/>
              <a:t>When drawing the lines, the pen/marker cannot be lifted off the table and must go through </a:t>
            </a:r>
            <a:r>
              <a:rPr lang="en-US" b="1" dirty="0" smtClean="0">
                <a:solidFill>
                  <a:srgbClr val="FFFF00"/>
                </a:solidFill>
              </a:rPr>
              <a:t>9 dots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1 minute to work alone</a:t>
            </a:r>
          </a:p>
          <a:p>
            <a:pPr lvl="1"/>
            <a:r>
              <a:rPr lang="en-US" dirty="0" smtClean="0"/>
              <a:t>30 seconds to work as a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3951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of the answers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5" y="1607162"/>
            <a:ext cx="1843991" cy="1770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5" y="3521598"/>
            <a:ext cx="6689672" cy="2305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510924"/>
            <a:ext cx="5029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501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matters in the classroom?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Knowing the right answer?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Knowing the right question to 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204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 smtClean="0"/>
              <a:t>If knowing the answer was the real value, we would all be billionaires</a:t>
            </a:r>
            <a:endParaRPr lang="en-US" sz="3600" dirty="0"/>
          </a:p>
        </p:txBody>
      </p:sp>
      <p:pic>
        <p:nvPicPr>
          <p:cNvPr id="5" name="Content Placeholder 4" descr="DataNeverSleeps_2.0_v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1083" b="11083"/>
          <a:stretch>
            <a:fillRect/>
          </a:stretch>
        </p:blipFill>
        <p:spPr>
          <a:xfrm>
            <a:off x="1138750" y="1600200"/>
            <a:ext cx="36576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350" y="1600200"/>
            <a:ext cx="3657600" cy="452596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Exobytes</a:t>
            </a:r>
            <a:r>
              <a:rPr lang="en-US" dirty="0"/>
              <a:t> = 5 Billion Gigabytes</a:t>
            </a:r>
          </a:p>
          <a:p>
            <a:pPr lvl="1"/>
            <a:r>
              <a:rPr lang="en-US" dirty="0"/>
              <a:t>From the start of time  </a:t>
            </a:r>
            <a:r>
              <a:rPr lang="en-US" dirty="0">
                <a:sym typeface="Wingdings"/>
              </a:rPr>
              <a:t> 2003</a:t>
            </a:r>
          </a:p>
          <a:p>
            <a:pPr lvl="1"/>
            <a:r>
              <a:rPr lang="en-US" dirty="0">
                <a:sym typeface="Wingdings"/>
              </a:rPr>
              <a:t>In 2010 ~ 2 Days</a:t>
            </a:r>
          </a:p>
          <a:p>
            <a:pPr lvl="1"/>
            <a:r>
              <a:rPr lang="en-US" dirty="0">
                <a:sym typeface="Wingdings"/>
              </a:rPr>
              <a:t>In 2013 ~ 10 Minutes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3440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a boat</a:t>
            </a:r>
            <a:r>
              <a:rPr lang="is-IS" dirty="0" smtClean="0"/>
              <a:t>…burn it. </a:t>
            </a:r>
          </a:p>
          <a:p>
            <a:r>
              <a:rPr lang="en-US" dirty="0" smtClean="0"/>
              <a:t>Identify a fear</a:t>
            </a:r>
            <a:r>
              <a:rPr lang="is-IS" dirty="0" smtClean="0"/>
              <a:t>…confront it. </a:t>
            </a:r>
          </a:p>
          <a:p>
            <a:r>
              <a:rPr lang="is-IS" dirty="0" smtClean="0"/>
              <a:t>Define a question no one is asking... </a:t>
            </a:r>
            <a:r>
              <a:rPr lang="en-US" dirty="0" smtClean="0"/>
              <a:t>ask it.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4800" y="2431701"/>
            <a:ext cx="48279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Tell two strangers your dreams/goals. Tell them what you are afraid of. Ask </a:t>
            </a:r>
            <a:r>
              <a:rPr lang="en-US" sz="3600" dirty="0" smtClean="0"/>
              <a:t>them to share with you.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1944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Inspire?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865" y="1600200"/>
            <a:ext cx="409333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LEADERS</a:t>
            </a:r>
          </a:p>
          <a:p>
            <a:pPr lvl="1"/>
            <a:r>
              <a:rPr lang="en-US" dirty="0" smtClean="0"/>
              <a:t>Let people know you care. Be vulnerable. </a:t>
            </a:r>
          </a:p>
          <a:p>
            <a:pPr lvl="1"/>
            <a:r>
              <a:rPr lang="en-US" dirty="0" smtClean="0"/>
              <a:t>Describe what success looks like. </a:t>
            </a:r>
          </a:p>
          <a:p>
            <a:pPr lvl="1"/>
            <a:r>
              <a:rPr lang="en-US" dirty="0" smtClean="0"/>
              <a:t>Prepare to get comfortable in uncomfortable scenarios. </a:t>
            </a:r>
          </a:p>
          <a:p>
            <a:pPr lvl="1"/>
            <a:r>
              <a:rPr lang="en-US" dirty="0" smtClean="0"/>
              <a:t>Ask the right questions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436559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LEADERS IN TRAINING</a:t>
            </a:r>
          </a:p>
          <a:p>
            <a:pPr lvl="1"/>
            <a:r>
              <a:rPr lang="en-US" dirty="0" smtClean="0"/>
              <a:t>Find out what other people care about. </a:t>
            </a:r>
          </a:p>
          <a:p>
            <a:pPr lvl="1"/>
            <a:r>
              <a:rPr lang="en-US" dirty="0" smtClean="0"/>
              <a:t>Ask others what success looks like to them. </a:t>
            </a:r>
          </a:p>
          <a:p>
            <a:pPr lvl="1"/>
            <a:r>
              <a:rPr lang="en-US" dirty="0" smtClean="0"/>
              <a:t>Tell them this will be hard but it will be worth it. </a:t>
            </a:r>
          </a:p>
          <a:p>
            <a:pPr lvl="1"/>
            <a:r>
              <a:rPr lang="en-US" dirty="0" smtClean="0"/>
              <a:t>Ask them to think about why we do the things we do and do they make any sense?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2017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ongolian Baiti" panose="03000500000000000000" pitchFamily="66" charset="0"/>
                <a:ea typeface="ＭＳ Ｐゴシック" pitchFamily="34" charset="-128"/>
                <a:cs typeface="Mongolian Baiti" panose="03000500000000000000" pitchFamily="66" charset="0"/>
              </a:rPr>
              <a:t>A Thing of the Spirit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564" y="1584960"/>
            <a:ext cx="5305971" cy="17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to keep things fun while leading your group and accomplishing your goals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Perception</a:t>
            </a:r>
          </a:p>
          <a:p>
            <a:r>
              <a:rPr lang="en-US" dirty="0" smtClean="0"/>
              <a:t>Preparing for Action</a:t>
            </a:r>
          </a:p>
          <a:p>
            <a:r>
              <a:rPr lang="en-US" dirty="0" smtClean="0"/>
              <a:t>Understanding your Will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9986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latin typeface="Helvetica" pitchFamily="34" charset="0"/>
                <a:ea typeface="ＭＳ Ｐゴシック" pitchFamily="34" charset="-128"/>
              </a:rPr>
              <a:t>Define fun?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393" y="2361569"/>
            <a:ext cx="2780778" cy="2780778"/>
          </a:xfrm>
        </p:spPr>
      </p:pic>
      <p:sp>
        <p:nvSpPr>
          <p:cNvPr id="4100" name="Slide Number Placeholder 4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F093F21-BD2B-474B-AF16-36E2FCED7B27}" type="slidenum">
              <a:rPr lang="en-US" smtClean="0">
                <a:solidFill>
                  <a:srgbClr val="95B3D7"/>
                </a:solidFill>
                <a:latin typeface="Helvetica" pitchFamily="34" charset="0"/>
              </a:rPr>
              <a:pPr eaLnBrk="1" hangingPunct="1">
                <a:defRPr/>
              </a:pPr>
              <a:t>40</a:t>
            </a:fld>
            <a:endParaRPr lang="en-US" smtClean="0">
              <a:solidFill>
                <a:srgbClr val="95B3D7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7283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ea typeface="ＭＳ Ｐゴシック" pitchFamily="34" charset="-128"/>
              </a:rPr>
              <a:t>What does fun look like while being a leader?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91D41A2-88C3-46D6-BEB2-495AAB11493B}" type="slidenum">
              <a:rPr lang="en-US" smtClean="0">
                <a:solidFill>
                  <a:srgbClr val="95B3D7"/>
                </a:solidFill>
                <a:latin typeface="Helvetica" pitchFamily="34" charset="0"/>
              </a:rPr>
              <a:pPr eaLnBrk="1" hangingPunct="1">
                <a:defRPr/>
              </a:pPr>
              <a:t>41</a:t>
            </a:fld>
            <a:endParaRPr lang="en-US" smtClean="0">
              <a:solidFill>
                <a:srgbClr val="95B3D7"/>
              </a:solidFill>
              <a:latin typeface="Helvetic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30277" y="2379945"/>
            <a:ext cx="2192522" cy="2192522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979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 who you are working with.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0F94DD-19C8-4782-A565-6D0AB04F00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44" y="1727796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70" y="3863181"/>
            <a:ext cx="1985928" cy="225071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50514" y="2819345"/>
            <a:ext cx="2438400" cy="24384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698" y="111641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231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ea typeface="ＭＳ Ｐゴシック" pitchFamily="34" charset="-128"/>
              </a:rPr>
              <a:t>Treat Your Team Like Gold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80663" y="2556639"/>
            <a:ext cx="2323697" cy="2323697"/>
          </a:xfrm>
        </p:spPr>
      </p:pic>
      <p:sp>
        <p:nvSpPr>
          <p:cNvPr id="6151" name="Slide Number Placeholder 6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33A9A46B-3B60-48CC-ADC8-39929C6BE6A4}" type="slidenum">
              <a:rPr lang="en-US" smtClean="0">
                <a:solidFill>
                  <a:srgbClr val="95B3D7"/>
                </a:solidFill>
                <a:latin typeface="Helvetica" pitchFamily="34" charset="0"/>
              </a:rPr>
              <a:pPr eaLnBrk="1" hangingPunct="1">
                <a:defRPr/>
              </a:pPr>
              <a:t>43</a:t>
            </a:fld>
            <a:endParaRPr lang="en-US" smtClean="0">
              <a:solidFill>
                <a:srgbClr val="95B3D7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7333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Celebrate accomplishments of goals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91835" y="2226410"/>
            <a:ext cx="2737056" cy="273705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05E3E3-6FAF-431B-ACAB-24DE2E3AF9E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4657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Be the Calm and Steady Leader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05E3E3-6FAF-431B-ACAB-24DE2E3AF9E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70" y="2489145"/>
            <a:ext cx="2455102" cy="24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096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Having fun while overcoming obstacles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05E3E3-6FAF-431B-ACAB-24DE2E3AF9E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460967" y="2269331"/>
            <a:ext cx="2438400" cy="2438400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5015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 Personal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18787" y="2218726"/>
            <a:ext cx="2703175" cy="270317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05E3E3-6FAF-431B-ACAB-24DE2E3AF9E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755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Summarize 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1" y="1516912"/>
            <a:ext cx="8229600" cy="3941763"/>
          </a:xfrm>
        </p:spPr>
        <p:txBody>
          <a:bodyPr/>
          <a:lstStyle/>
          <a:p>
            <a:r>
              <a:rPr lang="en-US" dirty="0" smtClean="0"/>
              <a:t>You can have fun as a leader</a:t>
            </a:r>
          </a:p>
          <a:p>
            <a:r>
              <a:rPr lang="en-US" dirty="0" smtClean="0"/>
              <a:t>Know who you are working with- what do they find fun</a:t>
            </a:r>
          </a:p>
          <a:p>
            <a:r>
              <a:rPr lang="en-US" dirty="0" smtClean="0"/>
              <a:t>Treat your team like gold- It’s the little things</a:t>
            </a:r>
          </a:p>
          <a:p>
            <a:r>
              <a:rPr lang="en-US" dirty="0" smtClean="0"/>
              <a:t>Celebrate together your Goals- </a:t>
            </a:r>
            <a:r>
              <a:rPr lang="en-US" dirty="0" err="1" smtClean="0"/>
              <a:t>Parrrrtttyyyy</a:t>
            </a:r>
            <a:endParaRPr lang="en-US" dirty="0" smtClean="0"/>
          </a:p>
          <a:p>
            <a:r>
              <a:rPr lang="en-US" dirty="0" smtClean="0"/>
              <a:t>Be the Calm and Steady leader</a:t>
            </a:r>
          </a:p>
          <a:p>
            <a:r>
              <a:rPr lang="en-US" dirty="0" smtClean="0"/>
              <a:t>Make obstacles into games- find the fun in overcoming them</a:t>
            </a:r>
          </a:p>
          <a:p>
            <a:r>
              <a:rPr lang="en-US" dirty="0" smtClean="0"/>
              <a:t>Get personal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7933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 have fun!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84351" y="2197687"/>
            <a:ext cx="2967038" cy="29670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05E3E3-6FAF-431B-ACAB-24DE2E3AF9E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317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Perception is how we </a:t>
            </a:r>
            <a:r>
              <a:rPr lang="en-US" u="sng" dirty="0" smtClean="0"/>
              <a:t>see</a:t>
            </a:r>
            <a:r>
              <a:rPr lang="en-US" dirty="0" smtClean="0"/>
              <a:t> and </a:t>
            </a:r>
            <a:r>
              <a:rPr lang="en-US" u="sng" dirty="0" smtClean="0"/>
              <a:t>understand</a:t>
            </a:r>
            <a:r>
              <a:rPr lang="en-US" dirty="0" smtClean="0"/>
              <a:t> what occurs to us and what we decide those events will mean. Our perceptions can be a source of strength or of great weakness.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Which type of shoe salesman are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118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“Blank” happened and it was terrible. </a:t>
            </a:r>
          </a:p>
          <a:p>
            <a:pPr lvl="1"/>
            <a:r>
              <a:rPr lang="en-US" dirty="0" smtClean="0"/>
              <a:t>Two impressions were made: “blank” happened – objective, it was terrible—subjective. </a:t>
            </a:r>
          </a:p>
          <a:p>
            <a:pPr lvl="1"/>
            <a:r>
              <a:rPr lang="en-US" dirty="0" smtClean="0"/>
              <a:t>Learn how to separate yourself from the situation.</a:t>
            </a:r>
          </a:p>
          <a:p>
            <a:pPr lvl="1"/>
            <a:r>
              <a:rPr lang="en-US" dirty="0" smtClean="0"/>
              <a:t>Pretend it is not happening to you. It allows you to size up your scenario much more quickly and dispassionately. </a:t>
            </a:r>
          </a:p>
          <a:p>
            <a:pPr lvl="2"/>
            <a:r>
              <a:rPr lang="en-US" dirty="0" smtClean="0"/>
              <a:t>We know the right answer most of the time, the trick is we do not know the right answer for ourselves because we loose our objectivity.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119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your Emotions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face an obstacle, ask yourself this one question: “Does what happened keep me from acting with justice, generosity, self-control, sanity, prudence, honesty, humility, or straightforwardness?  </a:t>
            </a:r>
            <a:endParaRPr lang="en-US" dirty="0"/>
          </a:p>
          <a:p>
            <a:r>
              <a:rPr lang="en-US" dirty="0" smtClean="0"/>
              <a:t>If, “no”, then get back to work. There is no need to freak 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32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Adopt a growth mindset vs. fixed mindset</a:t>
            </a:r>
          </a:p>
          <a:p>
            <a:r>
              <a:rPr lang="en-US" dirty="0" smtClean="0"/>
              <a:t>Fixed mindset assumes our character, intelligence and creative ability are static given and cannot be changed in any meaningful way. </a:t>
            </a:r>
          </a:p>
          <a:p>
            <a:r>
              <a:rPr lang="en-US" dirty="0" smtClean="0"/>
              <a:t>Growth mindset thrives on challenges and see failure not as evidence of unintelligence but as a springboard for growth and stretching our abilities. </a:t>
            </a:r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241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Focus on what can be controlled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</a:p>
          <a:p>
            <a:r>
              <a:rPr lang="en-US" dirty="0" smtClean="0"/>
              <a:t>Judgments</a:t>
            </a:r>
          </a:p>
          <a:p>
            <a:r>
              <a:rPr lang="en-US" dirty="0" smtClean="0"/>
              <a:t>Creativity</a:t>
            </a:r>
          </a:p>
          <a:p>
            <a:r>
              <a:rPr lang="en-US" dirty="0" smtClean="0"/>
              <a:t>Attitude</a:t>
            </a:r>
          </a:p>
          <a:p>
            <a:r>
              <a:rPr lang="en-US" dirty="0" smtClean="0"/>
              <a:t>Perspective</a:t>
            </a:r>
          </a:p>
          <a:p>
            <a:r>
              <a:rPr lang="en-US" dirty="0" smtClean="0"/>
              <a:t>Desires</a:t>
            </a:r>
          </a:p>
          <a:p>
            <a:r>
              <a:rPr lang="en-US" dirty="0" smtClean="0"/>
              <a:t>Decisions</a:t>
            </a:r>
          </a:p>
          <a:p>
            <a:r>
              <a:rPr lang="en-US" dirty="0" smtClean="0"/>
              <a:t>Determination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</a:p>
          <a:p>
            <a:r>
              <a:rPr lang="en-US" dirty="0" smtClean="0"/>
              <a:t>Economy</a:t>
            </a:r>
          </a:p>
          <a:p>
            <a:r>
              <a:rPr lang="en-US" dirty="0" smtClean="0"/>
              <a:t>Circumstances</a:t>
            </a:r>
          </a:p>
          <a:p>
            <a:r>
              <a:rPr lang="en-US" dirty="0" smtClean="0"/>
              <a:t>Trends</a:t>
            </a:r>
          </a:p>
          <a:p>
            <a:r>
              <a:rPr lang="en-US" dirty="0" smtClean="0"/>
              <a:t>Disasters</a:t>
            </a:r>
          </a:p>
          <a:p>
            <a:r>
              <a:rPr lang="en-US" dirty="0" smtClean="0"/>
              <a:t>Other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2689457"/>
      </p:ext>
    </p:extLst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144</TotalTime>
  <Words>1366</Words>
  <Application>Microsoft Macintosh PowerPoint</Application>
  <PresentationFormat>On-screen Show (4:3)</PresentationFormat>
  <Paragraphs>204</Paragraphs>
  <Slides>49</Slides>
  <Notes>0</Notes>
  <HiddenSlides>0</HiddenSlides>
  <MMClips>3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Technic</vt:lpstr>
      <vt:lpstr>Slide 1</vt:lpstr>
      <vt:lpstr>Overcoming Obstacles Allowing the Obstacle to become the Way </vt:lpstr>
      <vt:lpstr>My Stats</vt:lpstr>
      <vt:lpstr>Objectives</vt:lpstr>
      <vt:lpstr>Part 1: Perception</vt:lpstr>
      <vt:lpstr>Remain Objective</vt:lpstr>
      <vt:lpstr>Control your Emotions</vt:lpstr>
      <vt:lpstr>Find the Opportunity</vt:lpstr>
      <vt:lpstr>Focus on what can be controlled</vt:lpstr>
      <vt:lpstr>The ones who see things differently…</vt:lpstr>
      <vt:lpstr>Change your questions to find the good in all things…</vt:lpstr>
      <vt:lpstr>Part 2: Action</vt:lpstr>
      <vt:lpstr>Get Moving</vt:lpstr>
      <vt:lpstr>Anticipate</vt:lpstr>
      <vt:lpstr>The Art of Acquiescence</vt:lpstr>
      <vt:lpstr>Love What Happens</vt:lpstr>
      <vt:lpstr>Perseverance</vt:lpstr>
      <vt:lpstr>Meditate on your Morality</vt:lpstr>
      <vt:lpstr>Conclusion</vt:lpstr>
      <vt:lpstr>Communicating vision</vt:lpstr>
      <vt:lpstr>Finding your vision</vt:lpstr>
      <vt:lpstr>What does your vision look like?</vt:lpstr>
      <vt:lpstr>Implementing the Vision</vt:lpstr>
      <vt:lpstr>Good luck!</vt:lpstr>
      <vt:lpstr>Creating accountability</vt:lpstr>
      <vt:lpstr>Discussion Topic:</vt:lpstr>
      <vt:lpstr>Slide 27</vt:lpstr>
      <vt:lpstr>Creating a culture of accountability</vt:lpstr>
      <vt:lpstr>Role play exercise</vt:lpstr>
      <vt:lpstr>Inspirational Leadership</vt:lpstr>
      <vt:lpstr>Burn the Boats!</vt:lpstr>
      <vt:lpstr>The Pendulum of Life </vt:lpstr>
      <vt:lpstr>Take This Test</vt:lpstr>
      <vt:lpstr>Some of the answers…</vt:lpstr>
      <vt:lpstr>What matters in the classroom?</vt:lpstr>
      <vt:lpstr>If knowing the answer was the real value, we would all be billionaires</vt:lpstr>
      <vt:lpstr>Exercise</vt:lpstr>
      <vt:lpstr>How to Inspire?</vt:lpstr>
      <vt:lpstr>A Thing of the Spirit</vt:lpstr>
      <vt:lpstr>Define fun?</vt:lpstr>
      <vt:lpstr>What does fun look like while being a leader?</vt:lpstr>
      <vt:lpstr>Know who you are working with.</vt:lpstr>
      <vt:lpstr>Treat Your Team Like Gold</vt:lpstr>
      <vt:lpstr>Celebrate accomplishments of goals</vt:lpstr>
      <vt:lpstr>Be the Calm and Steady Leader</vt:lpstr>
      <vt:lpstr>Having fun while overcoming obstacles </vt:lpstr>
      <vt:lpstr>Get Personal</vt:lpstr>
      <vt:lpstr>To Summarize  </vt:lpstr>
      <vt:lpstr>Go have fun!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 Mason</dc:creator>
  <cp:lastModifiedBy>Rob Mason</cp:lastModifiedBy>
  <cp:revision>13</cp:revision>
  <dcterms:created xsi:type="dcterms:W3CDTF">2016-02-20T11:49:32Z</dcterms:created>
  <dcterms:modified xsi:type="dcterms:W3CDTF">2016-02-20T12:28:27Z</dcterms:modified>
</cp:coreProperties>
</file>